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15"/>
  </p:notesMasterIdLst>
  <p:sldIdLst>
    <p:sldId id="256" r:id="rId2"/>
    <p:sldId id="257" r:id="rId3"/>
    <p:sldId id="258" r:id="rId4"/>
    <p:sldId id="265" r:id="rId5"/>
    <p:sldId id="262" r:id="rId6"/>
    <p:sldId id="266" r:id="rId7"/>
    <p:sldId id="267" r:id="rId8"/>
    <p:sldId id="263" r:id="rId9"/>
    <p:sldId id="264" r:id="rId10"/>
    <p:sldId id="269" r:id="rId11"/>
    <p:sldId id="259" r:id="rId12"/>
    <p:sldId id="261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250" autoAdjust="0"/>
  </p:normalViewPr>
  <p:slideViewPr>
    <p:cSldViewPr snapToGrid="0" snapToObjects="1">
      <p:cViewPr>
        <p:scale>
          <a:sx n="76" d="100"/>
          <a:sy n="76" d="100"/>
        </p:scale>
        <p:origin x="272" y="-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685F91-37F2-4CB4-A263-64BD17DA78F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7717A7-1498-4144-8BAF-431F413BD1B9}">
      <dgm:prSet/>
      <dgm:spPr/>
      <dgm:t>
        <a:bodyPr/>
        <a:lstStyle/>
        <a:p>
          <a:r>
            <a:rPr lang="en-US" dirty="0"/>
            <a:t>Feature Name: Goldfish</a:t>
          </a:r>
        </a:p>
      </dgm:t>
    </dgm:pt>
    <dgm:pt modelId="{BDFDE0BB-2FD0-4D31-B95B-63820E479177}" type="parTrans" cxnId="{3B0BC8D2-E859-4B1F-B406-EBED863800C5}">
      <dgm:prSet/>
      <dgm:spPr/>
      <dgm:t>
        <a:bodyPr/>
        <a:lstStyle/>
        <a:p>
          <a:endParaRPr lang="en-US"/>
        </a:p>
      </dgm:t>
    </dgm:pt>
    <dgm:pt modelId="{CF3C04DD-93CB-4956-AE7A-5334130118A5}" type="sibTrans" cxnId="{3B0BC8D2-E859-4B1F-B406-EBED863800C5}">
      <dgm:prSet/>
      <dgm:spPr/>
      <dgm:t>
        <a:bodyPr/>
        <a:lstStyle/>
        <a:p>
          <a:endParaRPr lang="en-US"/>
        </a:p>
      </dgm:t>
    </dgm:pt>
    <dgm:pt modelId="{E06C4C2D-77C1-48AF-939C-0A5DA1849B46}">
      <dgm:prSet/>
      <dgm:spPr/>
      <dgm:t>
        <a:bodyPr/>
        <a:lstStyle/>
        <a:p>
          <a:r>
            <a:rPr lang="en-US"/>
            <a:t>Number of features:</a:t>
          </a:r>
        </a:p>
      </dgm:t>
    </dgm:pt>
    <dgm:pt modelId="{AB988BAC-4249-4B71-AAF8-504942BDC459}" type="parTrans" cxnId="{BD035AC5-1D73-47E7-BD7B-5722F5E8B2D8}">
      <dgm:prSet/>
      <dgm:spPr/>
      <dgm:t>
        <a:bodyPr/>
        <a:lstStyle/>
        <a:p>
          <a:endParaRPr lang="en-US"/>
        </a:p>
      </dgm:t>
    </dgm:pt>
    <dgm:pt modelId="{2471188E-F878-4BC9-A6F8-F4668207D380}" type="sibTrans" cxnId="{BD035AC5-1D73-47E7-BD7B-5722F5E8B2D8}">
      <dgm:prSet/>
      <dgm:spPr/>
      <dgm:t>
        <a:bodyPr/>
        <a:lstStyle/>
        <a:p>
          <a:endParaRPr lang="en-US"/>
        </a:p>
      </dgm:t>
    </dgm:pt>
    <dgm:pt modelId="{102A8E2F-4DCC-40BF-A93F-C19072F8AD09}">
      <dgm:prSet/>
      <dgm:spPr/>
      <dgm:t>
        <a:bodyPr/>
        <a:lstStyle/>
        <a:p>
          <a:r>
            <a:rPr lang="en-US"/>
            <a:t>Train: 2204</a:t>
          </a:r>
        </a:p>
      </dgm:t>
    </dgm:pt>
    <dgm:pt modelId="{038BABD1-070C-4DFE-8D46-1FDFE0949A13}" type="parTrans" cxnId="{44D51812-116B-46D9-9BBF-5BEEC985040D}">
      <dgm:prSet/>
      <dgm:spPr/>
      <dgm:t>
        <a:bodyPr/>
        <a:lstStyle/>
        <a:p>
          <a:endParaRPr lang="en-US"/>
        </a:p>
      </dgm:t>
    </dgm:pt>
    <dgm:pt modelId="{225F6ABD-CCD5-46DC-85A3-942C62255B42}" type="sibTrans" cxnId="{44D51812-116B-46D9-9BBF-5BEEC985040D}">
      <dgm:prSet/>
      <dgm:spPr/>
      <dgm:t>
        <a:bodyPr/>
        <a:lstStyle/>
        <a:p>
          <a:endParaRPr lang="en-US"/>
        </a:p>
      </dgm:t>
    </dgm:pt>
    <dgm:pt modelId="{A7F7C15F-0A87-403E-AA7C-6C390116AABD}">
      <dgm:prSet/>
      <dgm:spPr/>
      <dgm:t>
        <a:bodyPr/>
        <a:lstStyle/>
        <a:p>
          <a:r>
            <a:rPr lang="en-US"/>
            <a:t>Test: 207</a:t>
          </a:r>
        </a:p>
      </dgm:t>
    </dgm:pt>
    <dgm:pt modelId="{05A8DA81-DBC4-4214-9A59-37DA258A5C82}" type="parTrans" cxnId="{F0257ADF-E8E8-43B4-B8F3-3A826385CE2B}">
      <dgm:prSet/>
      <dgm:spPr/>
      <dgm:t>
        <a:bodyPr/>
        <a:lstStyle/>
        <a:p>
          <a:endParaRPr lang="en-US"/>
        </a:p>
      </dgm:t>
    </dgm:pt>
    <dgm:pt modelId="{CD6CCEA2-B466-4D32-8E14-93551D6D6DA0}" type="sibTrans" cxnId="{F0257ADF-E8E8-43B4-B8F3-3A826385CE2B}">
      <dgm:prSet/>
      <dgm:spPr/>
      <dgm:t>
        <a:bodyPr/>
        <a:lstStyle/>
        <a:p>
          <a:endParaRPr lang="en-US"/>
        </a:p>
      </dgm:t>
    </dgm:pt>
    <dgm:pt modelId="{C75EE9B1-B2E2-4612-91B1-FCA3D7C24BD9}">
      <dgm:prSet/>
      <dgm:spPr/>
      <dgm:t>
        <a:bodyPr/>
        <a:lstStyle/>
        <a:p>
          <a:r>
            <a:rPr lang="en-US"/>
            <a:t>Validation: 64</a:t>
          </a:r>
        </a:p>
      </dgm:t>
    </dgm:pt>
    <dgm:pt modelId="{4D26FDB7-009B-4946-9334-33EC7AB99814}" type="parTrans" cxnId="{CB9A8565-6E52-45CA-9436-01E8BF65D4F5}">
      <dgm:prSet/>
      <dgm:spPr/>
      <dgm:t>
        <a:bodyPr/>
        <a:lstStyle/>
        <a:p>
          <a:endParaRPr lang="en-US"/>
        </a:p>
      </dgm:t>
    </dgm:pt>
    <dgm:pt modelId="{540E9AEC-CEA8-4B33-86BE-B65F58D14471}" type="sibTrans" cxnId="{CB9A8565-6E52-45CA-9436-01E8BF65D4F5}">
      <dgm:prSet/>
      <dgm:spPr/>
      <dgm:t>
        <a:bodyPr/>
        <a:lstStyle/>
        <a:p>
          <a:endParaRPr lang="en-US"/>
        </a:p>
      </dgm:t>
    </dgm:pt>
    <dgm:pt modelId="{7C411752-CDDF-40C7-BD9C-24FF7B4810ED}">
      <dgm:prSet/>
      <dgm:spPr/>
      <dgm:t>
        <a:bodyPr/>
        <a:lstStyle/>
        <a:p>
          <a:r>
            <a:rPr lang="en-US"/>
            <a:t>Total Count: 2475</a:t>
          </a:r>
        </a:p>
      </dgm:t>
    </dgm:pt>
    <dgm:pt modelId="{E17811E0-538F-4E8E-9481-A679780C2A4B}" type="parTrans" cxnId="{CDA0A5A9-20E7-4C24-B783-335071D23405}">
      <dgm:prSet/>
      <dgm:spPr/>
      <dgm:t>
        <a:bodyPr/>
        <a:lstStyle/>
        <a:p>
          <a:endParaRPr lang="en-US"/>
        </a:p>
      </dgm:t>
    </dgm:pt>
    <dgm:pt modelId="{F0D613DB-7E0D-4431-AF1C-861090B95A87}" type="sibTrans" cxnId="{CDA0A5A9-20E7-4C24-B783-335071D23405}">
      <dgm:prSet/>
      <dgm:spPr/>
      <dgm:t>
        <a:bodyPr/>
        <a:lstStyle/>
        <a:p>
          <a:endParaRPr lang="en-US"/>
        </a:p>
      </dgm:t>
    </dgm:pt>
    <dgm:pt modelId="{2C73D90E-6B05-504F-BEAB-B9D0221D4716}" type="pres">
      <dgm:prSet presAssocID="{48685F91-37F2-4CB4-A263-64BD17DA78FA}" presName="linear" presStyleCnt="0">
        <dgm:presLayoutVars>
          <dgm:dir/>
          <dgm:animLvl val="lvl"/>
          <dgm:resizeHandles val="exact"/>
        </dgm:presLayoutVars>
      </dgm:prSet>
      <dgm:spPr/>
    </dgm:pt>
    <dgm:pt modelId="{07C9A25A-D9B4-884A-8A9A-042E3C99B1B0}" type="pres">
      <dgm:prSet presAssocID="{417717A7-1498-4144-8BAF-431F413BD1B9}" presName="parentLin" presStyleCnt="0"/>
      <dgm:spPr/>
    </dgm:pt>
    <dgm:pt modelId="{464FA539-3EE7-934F-8AC6-2528FE03F76C}" type="pres">
      <dgm:prSet presAssocID="{417717A7-1498-4144-8BAF-431F413BD1B9}" presName="parentLeftMargin" presStyleLbl="node1" presStyleIdx="0" presStyleCnt="2"/>
      <dgm:spPr/>
    </dgm:pt>
    <dgm:pt modelId="{0C7A8D5B-631F-AC4F-BBDF-EA567846D7FB}" type="pres">
      <dgm:prSet presAssocID="{417717A7-1498-4144-8BAF-431F413BD1B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6226131-659B-4B41-AE03-AD3C6FE71E4C}" type="pres">
      <dgm:prSet presAssocID="{417717A7-1498-4144-8BAF-431F413BD1B9}" presName="negativeSpace" presStyleCnt="0"/>
      <dgm:spPr/>
    </dgm:pt>
    <dgm:pt modelId="{DA03A462-3649-C341-A452-19D85626BA7E}" type="pres">
      <dgm:prSet presAssocID="{417717A7-1498-4144-8BAF-431F413BD1B9}" presName="childText" presStyleLbl="conFgAcc1" presStyleIdx="0" presStyleCnt="2">
        <dgm:presLayoutVars>
          <dgm:bulletEnabled val="1"/>
        </dgm:presLayoutVars>
      </dgm:prSet>
      <dgm:spPr/>
    </dgm:pt>
    <dgm:pt modelId="{59D5EA66-F985-9D4A-9028-259CE25F644B}" type="pres">
      <dgm:prSet presAssocID="{CF3C04DD-93CB-4956-AE7A-5334130118A5}" presName="spaceBetweenRectangles" presStyleCnt="0"/>
      <dgm:spPr/>
    </dgm:pt>
    <dgm:pt modelId="{E175B7EF-15D9-7342-9E63-FC30D2D988CC}" type="pres">
      <dgm:prSet presAssocID="{E06C4C2D-77C1-48AF-939C-0A5DA1849B46}" presName="parentLin" presStyleCnt="0"/>
      <dgm:spPr/>
    </dgm:pt>
    <dgm:pt modelId="{3BE662C8-0ECF-D34B-BD69-0BC2DD14C4B9}" type="pres">
      <dgm:prSet presAssocID="{E06C4C2D-77C1-48AF-939C-0A5DA1849B46}" presName="parentLeftMargin" presStyleLbl="node1" presStyleIdx="0" presStyleCnt="2"/>
      <dgm:spPr/>
    </dgm:pt>
    <dgm:pt modelId="{3EDEB8F9-9E69-F74E-AD25-152271FE1065}" type="pres">
      <dgm:prSet presAssocID="{E06C4C2D-77C1-48AF-939C-0A5DA1849B4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3EA3999-A420-9F49-923A-17702356E09E}" type="pres">
      <dgm:prSet presAssocID="{E06C4C2D-77C1-48AF-939C-0A5DA1849B46}" presName="negativeSpace" presStyleCnt="0"/>
      <dgm:spPr/>
    </dgm:pt>
    <dgm:pt modelId="{32C06034-CF3C-2F42-B613-FA759A0F99CD}" type="pres">
      <dgm:prSet presAssocID="{E06C4C2D-77C1-48AF-939C-0A5DA1849B4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2F07B05-49BE-A34A-8E0B-35FB4EBC7D27}" type="presOf" srcId="{E06C4C2D-77C1-48AF-939C-0A5DA1849B46}" destId="{3EDEB8F9-9E69-F74E-AD25-152271FE1065}" srcOrd="1" destOrd="0" presId="urn:microsoft.com/office/officeart/2005/8/layout/list1"/>
    <dgm:cxn modelId="{44D51812-116B-46D9-9BBF-5BEEC985040D}" srcId="{E06C4C2D-77C1-48AF-939C-0A5DA1849B46}" destId="{102A8E2F-4DCC-40BF-A93F-C19072F8AD09}" srcOrd="0" destOrd="0" parTransId="{038BABD1-070C-4DFE-8D46-1FDFE0949A13}" sibTransId="{225F6ABD-CCD5-46DC-85A3-942C62255B42}"/>
    <dgm:cxn modelId="{C4BD9B3A-4E72-5945-B6E2-EA89F109E7BF}" type="presOf" srcId="{7C411752-CDDF-40C7-BD9C-24FF7B4810ED}" destId="{32C06034-CF3C-2F42-B613-FA759A0F99CD}" srcOrd="0" destOrd="3" presId="urn:microsoft.com/office/officeart/2005/8/layout/list1"/>
    <dgm:cxn modelId="{74DCF03F-E3AD-8444-B210-A5834B5DAE22}" type="presOf" srcId="{E06C4C2D-77C1-48AF-939C-0A5DA1849B46}" destId="{3BE662C8-0ECF-D34B-BD69-0BC2DD14C4B9}" srcOrd="0" destOrd="0" presId="urn:microsoft.com/office/officeart/2005/8/layout/list1"/>
    <dgm:cxn modelId="{CB9A8565-6E52-45CA-9436-01E8BF65D4F5}" srcId="{E06C4C2D-77C1-48AF-939C-0A5DA1849B46}" destId="{C75EE9B1-B2E2-4612-91B1-FCA3D7C24BD9}" srcOrd="2" destOrd="0" parTransId="{4D26FDB7-009B-4946-9334-33EC7AB99814}" sibTransId="{540E9AEC-CEA8-4B33-86BE-B65F58D14471}"/>
    <dgm:cxn modelId="{84BAE57F-7839-3744-8999-17035B3336AB}" type="presOf" srcId="{417717A7-1498-4144-8BAF-431F413BD1B9}" destId="{464FA539-3EE7-934F-8AC6-2528FE03F76C}" srcOrd="0" destOrd="0" presId="urn:microsoft.com/office/officeart/2005/8/layout/list1"/>
    <dgm:cxn modelId="{A1CAB29E-81A7-9D41-B4CD-AA76EB488730}" type="presOf" srcId="{A7F7C15F-0A87-403E-AA7C-6C390116AABD}" destId="{32C06034-CF3C-2F42-B613-FA759A0F99CD}" srcOrd="0" destOrd="1" presId="urn:microsoft.com/office/officeart/2005/8/layout/list1"/>
    <dgm:cxn modelId="{CDA0A5A9-20E7-4C24-B783-335071D23405}" srcId="{E06C4C2D-77C1-48AF-939C-0A5DA1849B46}" destId="{7C411752-CDDF-40C7-BD9C-24FF7B4810ED}" srcOrd="3" destOrd="0" parTransId="{E17811E0-538F-4E8E-9481-A679780C2A4B}" sibTransId="{F0D613DB-7E0D-4431-AF1C-861090B95A87}"/>
    <dgm:cxn modelId="{9818E7B0-4BCC-F64C-817B-79BD7308B151}" type="presOf" srcId="{48685F91-37F2-4CB4-A263-64BD17DA78FA}" destId="{2C73D90E-6B05-504F-BEAB-B9D0221D4716}" srcOrd="0" destOrd="0" presId="urn:microsoft.com/office/officeart/2005/8/layout/list1"/>
    <dgm:cxn modelId="{DFDBC8BF-9874-164D-981B-AB56A86106BF}" type="presOf" srcId="{102A8E2F-4DCC-40BF-A93F-C19072F8AD09}" destId="{32C06034-CF3C-2F42-B613-FA759A0F99CD}" srcOrd="0" destOrd="0" presId="urn:microsoft.com/office/officeart/2005/8/layout/list1"/>
    <dgm:cxn modelId="{BD035AC5-1D73-47E7-BD7B-5722F5E8B2D8}" srcId="{48685F91-37F2-4CB4-A263-64BD17DA78FA}" destId="{E06C4C2D-77C1-48AF-939C-0A5DA1849B46}" srcOrd="1" destOrd="0" parTransId="{AB988BAC-4249-4B71-AAF8-504942BDC459}" sibTransId="{2471188E-F878-4BC9-A6F8-F4668207D380}"/>
    <dgm:cxn modelId="{FD50A4C5-8CBA-2E45-A372-035F132FEB23}" type="presOf" srcId="{417717A7-1498-4144-8BAF-431F413BD1B9}" destId="{0C7A8D5B-631F-AC4F-BBDF-EA567846D7FB}" srcOrd="1" destOrd="0" presId="urn:microsoft.com/office/officeart/2005/8/layout/list1"/>
    <dgm:cxn modelId="{1F05C4CF-D391-0B48-BB1F-C1A9CD3F4AE8}" type="presOf" srcId="{C75EE9B1-B2E2-4612-91B1-FCA3D7C24BD9}" destId="{32C06034-CF3C-2F42-B613-FA759A0F99CD}" srcOrd="0" destOrd="2" presId="urn:microsoft.com/office/officeart/2005/8/layout/list1"/>
    <dgm:cxn modelId="{3B0BC8D2-E859-4B1F-B406-EBED863800C5}" srcId="{48685F91-37F2-4CB4-A263-64BD17DA78FA}" destId="{417717A7-1498-4144-8BAF-431F413BD1B9}" srcOrd="0" destOrd="0" parTransId="{BDFDE0BB-2FD0-4D31-B95B-63820E479177}" sibTransId="{CF3C04DD-93CB-4956-AE7A-5334130118A5}"/>
    <dgm:cxn modelId="{F0257ADF-E8E8-43B4-B8F3-3A826385CE2B}" srcId="{E06C4C2D-77C1-48AF-939C-0A5DA1849B46}" destId="{A7F7C15F-0A87-403E-AA7C-6C390116AABD}" srcOrd="1" destOrd="0" parTransId="{05A8DA81-DBC4-4214-9A59-37DA258A5C82}" sibTransId="{CD6CCEA2-B466-4D32-8E14-93551D6D6DA0}"/>
    <dgm:cxn modelId="{E5883ADA-AE2B-8246-B2CA-152F6AE41689}" type="presParOf" srcId="{2C73D90E-6B05-504F-BEAB-B9D0221D4716}" destId="{07C9A25A-D9B4-884A-8A9A-042E3C99B1B0}" srcOrd="0" destOrd="0" presId="urn:microsoft.com/office/officeart/2005/8/layout/list1"/>
    <dgm:cxn modelId="{DB8A51BE-2C57-6F4F-8B67-E2401AA6A00F}" type="presParOf" srcId="{07C9A25A-D9B4-884A-8A9A-042E3C99B1B0}" destId="{464FA539-3EE7-934F-8AC6-2528FE03F76C}" srcOrd="0" destOrd="0" presId="urn:microsoft.com/office/officeart/2005/8/layout/list1"/>
    <dgm:cxn modelId="{E6C21594-D4B3-DB4C-A4E4-FBBDA6F6BB90}" type="presParOf" srcId="{07C9A25A-D9B4-884A-8A9A-042E3C99B1B0}" destId="{0C7A8D5B-631F-AC4F-BBDF-EA567846D7FB}" srcOrd="1" destOrd="0" presId="urn:microsoft.com/office/officeart/2005/8/layout/list1"/>
    <dgm:cxn modelId="{13584D19-F677-3340-B0F1-39EA1F7EE102}" type="presParOf" srcId="{2C73D90E-6B05-504F-BEAB-B9D0221D4716}" destId="{C6226131-659B-4B41-AE03-AD3C6FE71E4C}" srcOrd="1" destOrd="0" presId="urn:microsoft.com/office/officeart/2005/8/layout/list1"/>
    <dgm:cxn modelId="{8AC6CD3C-4988-CD46-8570-BB584EB41F28}" type="presParOf" srcId="{2C73D90E-6B05-504F-BEAB-B9D0221D4716}" destId="{DA03A462-3649-C341-A452-19D85626BA7E}" srcOrd="2" destOrd="0" presId="urn:microsoft.com/office/officeart/2005/8/layout/list1"/>
    <dgm:cxn modelId="{B6BF016D-20C9-154B-8270-54579A7401F3}" type="presParOf" srcId="{2C73D90E-6B05-504F-BEAB-B9D0221D4716}" destId="{59D5EA66-F985-9D4A-9028-259CE25F644B}" srcOrd="3" destOrd="0" presId="urn:microsoft.com/office/officeart/2005/8/layout/list1"/>
    <dgm:cxn modelId="{63DA8B5F-FE3A-AF4A-8842-730841B1B60F}" type="presParOf" srcId="{2C73D90E-6B05-504F-BEAB-B9D0221D4716}" destId="{E175B7EF-15D9-7342-9E63-FC30D2D988CC}" srcOrd="4" destOrd="0" presId="urn:microsoft.com/office/officeart/2005/8/layout/list1"/>
    <dgm:cxn modelId="{6BAC6FA1-BBFF-1648-B160-E08E8ED0E2DC}" type="presParOf" srcId="{E175B7EF-15D9-7342-9E63-FC30D2D988CC}" destId="{3BE662C8-0ECF-D34B-BD69-0BC2DD14C4B9}" srcOrd="0" destOrd="0" presId="urn:microsoft.com/office/officeart/2005/8/layout/list1"/>
    <dgm:cxn modelId="{388E1313-AB35-1F4C-9893-EB8820152650}" type="presParOf" srcId="{E175B7EF-15D9-7342-9E63-FC30D2D988CC}" destId="{3EDEB8F9-9E69-F74E-AD25-152271FE1065}" srcOrd="1" destOrd="0" presId="urn:microsoft.com/office/officeart/2005/8/layout/list1"/>
    <dgm:cxn modelId="{8275F47C-BBD3-D143-A240-8C834D7C5840}" type="presParOf" srcId="{2C73D90E-6B05-504F-BEAB-B9D0221D4716}" destId="{23EA3999-A420-9F49-923A-17702356E09E}" srcOrd="5" destOrd="0" presId="urn:microsoft.com/office/officeart/2005/8/layout/list1"/>
    <dgm:cxn modelId="{DBD77476-D412-2549-9300-5DC11D460E66}" type="presParOf" srcId="{2C73D90E-6B05-504F-BEAB-B9D0221D4716}" destId="{32C06034-CF3C-2F42-B613-FA759A0F99C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3A462-3649-C341-A452-19D85626BA7E}">
      <dsp:nvSpPr>
        <dsp:cNvPr id="0" name=""/>
        <dsp:cNvSpPr/>
      </dsp:nvSpPr>
      <dsp:spPr>
        <a:xfrm>
          <a:off x="0" y="428705"/>
          <a:ext cx="5437187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7A8D5B-631F-AC4F-BBDF-EA567846D7FB}">
      <dsp:nvSpPr>
        <dsp:cNvPr id="0" name=""/>
        <dsp:cNvSpPr/>
      </dsp:nvSpPr>
      <dsp:spPr>
        <a:xfrm>
          <a:off x="271859" y="30185"/>
          <a:ext cx="3806030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859" tIns="0" rIns="143859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Feature Name: Goldfish</a:t>
          </a:r>
        </a:p>
      </dsp:txBody>
      <dsp:txXfrm>
        <a:off x="310767" y="69093"/>
        <a:ext cx="3728214" cy="719224"/>
      </dsp:txXfrm>
    </dsp:sp>
    <dsp:sp modelId="{32C06034-CF3C-2F42-B613-FA759A0F99CD}">
      <dsp:nvSpPr>
        <dsp:cNvPr id="0" name=""/>
        <dsp:cNvSpPr/>
      </dsp:nvSpPr>
      <dsp:spPr>
        <a:xfrm>
          <a:off x="0" y="1653426"/>
          <a:ext cx="5437187" cy="2508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1986" tIns="562356" rIns="421986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Train: 2204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Test: 207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Validation: 64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Total Count: 2475</a:t>
          </a:r>
        </a:p>
      </dsp:txBody>
      <dsp:txXfrm>
        <a:off x="0" y="1653426"/>
        <a:ext cx="5437187" cy="2508975"/>
      </dsp:txXfrm>
    </dsp:sp>
    <dsp:sp modelId="{3EDEB8F9-9E69-F74E-AD25-152271FE1065}">
      <dsp:nvSpPr>
        <dsp:cNvPr id="0" name=""/>
        <dsp:cNvSpPr/>
      </dsp:nvSpPr>
      <dsp:spPr>
        <a:xfrm>
          <a:off x="271859" y="1254906"/>
          <a:ext cx="3806030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859" tIns="0" rIns="143859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Number of features:</a:t>
          </a:r>
        </a:p>
      </dsp:txBody>
      <dsp:txXfrm>
        <a:off x="310767" y="1293814"/>
        <a:ext cx="3728214" cy="719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EA7F5-7955-437B-8D43-0C3DB1B417B5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B103F4-C3DE-4DC4-BE36-26184979F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76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used bounding box information to crop the images.</a:t>
            </a:r>
          </a:p>
          <a:p>
            <a:r>
              <a:rPr lang="en-US" dirty="0"/>
              <a:t>We’ve run a function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103F4-C3DE-4DC4-BE36-26184979F0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64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We used a model called "</a:t>
            </a:r>
            <a:r>
              <a:rPr lang="en-US" sz="1800" b="1" i="1" u="none" strike="noStrike" dirty="0" err="1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MobileNet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"to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 process the image data that is capable to run the testing set, validation set and the test set.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We can observe that there are about 4.2 million parameters which are pre trained.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introduce two simple global hyperparameters that efficiently trade off latency and accuracy.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sz="1800" b="0" i="0" u="none" strike="noStrike" dirty="0">
              <a:solidFill>
                <a:srgbClr val="000000"/>
              </a:solidFill>
              <a:effectLst/>
              <a:latin typeface="Lato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103F4-C3DE-4DC4-BE36-26184979F0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11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May 11,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833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May 11,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9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May 11,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May 11,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56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May 11,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79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May 11,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22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May 11,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42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May 11,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2885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May 11,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11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May 11,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69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May 11,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66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May 11,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967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F703917-813C-39B9-ABAD-60BF52F5EFD7}"/>
              </a:ext>
            </a:extLst>
          </p:cNvPr>
          <p:cNvSpPr/>
          <p:nvPr/>
        </p:nvSpPr>
        <p:spPr>
          <a:xfrm>
            <a:off x="550864" y="549275"/>
            <a:ext cx="3565524" cy="303465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Group 3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F8DD50A-357A-155C-898E-4DE9A3FAD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981" y="3939748"/>
            <a:ext cx="3565525" cy="2289419"/>
          </a:xfrm>
        </p:spPr>
        <p:txBody>
          <a:bodyPr vert="horz" wrap="square" lIns="0" tIns="0" rIns="0" bIns="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Abhinav Reddy </a:t>
            </a:r>
            <a:r>
              <a:rPr lang="en-US" sz="2000" dirty="0" err="1">
                <a:solidFill>
                  <a:schemeClr val="tx1"/>
                </a:solidFill>
              </a:rPr>
              <a:t>Mandadi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Koushik Kumar Reddy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Sai Teja </a:t>
            </a:r>
            <a:r>
              <a:rPr lang="en-US" sz="2000" dirty="0" err="1">
                <a:solidFill>
                  <a:schemeClr val="tx1"/>
                </a:solidFill>
              </a:rPr>
              <a:t>Avadhootha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 err="1">
                <a:solidFill>
                  <a:schemeClr val="tx1"/>
                </a:solidFill>
              </a:rPr>
              <a:t>Sushanthik</a:t>
            </a:r>
            <a:r>
              <a:rPr lang="en-US" sz="2000" dirty="0">
                <a:solidFill>
                  <a:schemeClr val="tx1"/>
                </a:solidFill>
              </a:rPr>
              <a:t> Reddy </a:t>
            </a:r>
            <a:r>
              <a:rPr lang="en-US" sz="2000" dirty="0" err="1">
                <a:solidFill>
                  <a:schemeClr val="tx1"/>
                </a:solidFill>
              </a:rPr>
              <a:t>Poreddy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 err="1">
                <a:solidFill>
                  <a:schemeClr val="tx1"/>
                </a:solidFill>
              </a:rPr>
              <a:t>Swapan</a:t>
            </a:r>
            <a:r>
              <a:rPr lang="en-US" sz="2000" dirty="0">
                <a:solidFill>
                  <a:schemeClr val="tx1"/>
                </a:solidFill>
              </a:rPr>
              <a:t> Gupta </a:t>
            </a:r>
            <a:r>
              <a:rPr lang="en-US" sz="2000" dirty="0" err="1">
                <a:solidFill>
                  <a:schemeClr val="tx1"/>
                </a:solidFill>
              </a:rPr>
              <a:t>Chollati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028" name="Picture 4" descr="Big Data Processing 101 - Brintia">
            <a:extLst>
              <a:ext uri="{FF2B5EF4-FFF2-40B4-BE49-F238E27FC236}">
                <a16:creationId xmlns:a16="http://schemas.microsoft.com/office/drawing/2014/main" id="{F17D7D0F-8AD6-6735-FD1B-A19456774E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3" b="10808"/>
          <a:stretch/>
        </p:blipFill>
        <p:spPr bwMode="auto">
          <a:xfrm>
            <a:off x="3263796" y="1363927"/>
            <a:ext cx="8377344" cy="4865240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808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20856-1ACA-C808-B95B-B54CFB54B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/>
              <a:t>Custom Model Outcome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EBFBB3C-FA07-4A06-A8D8-D690F92A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000" y="501282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 descr="A dog sitting on a rug&#10;&#10;Description automatically generated with low confidence">
            <a:extLst>
              <a:ext uri="{FF2B5EF4-FFF2-40B4-BE49-F238E27FC236}">
                <a16:creationId xmlns:a16="http://schemas.microsoft.com/office/drawing/2014/main" id="{07B17D52-423E-4393-8264-3CC02A2DE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8050" y="549275"/>
            <a:ext cx="5259592" cy="5761037"/>
          </a:xfrm>
          <a:custGeom>
            <a:avLst/>
            <a:gdLst/>
            <a:ahLst/>
            <a:cxnLst/>
            <a:rect l="l" t="t" r="r" b="b"/>
            <a:pathLst>
              <a:path w="5437187" h="5761037">
                <a:moveTo>
                  <a:pt x="0" y="0"/>
                </a:moveTo>
                <a:lnTo>
                  <a:pt x="5437187" y="0"/>
                </a:lnTo>
                <a:lnTo>
                  <a:pt x="5437187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14850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BBD-9CC9-6B21-10A6-8385BDE2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Challenges Faced &amp; Current Status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3C7AF-9AB2-2B56-54B0-A2249BECE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 Problem in creating test data for custom work due to permission issue to read the image.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 Due to dimension issues we were not able to fit the data to the model. 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 Adding custom layers to the existing model.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 Working on </a:t>
            </a:r>
            <a:r>
              <a:rPr lang="en-US" dirty="0" err="1">
                <a:solidFill>
                  <a:schemeClr val="tx1"/>
                </a:solidFill>
                <a:latin typeface="Century Gothic" panose="020B0502020202020204" pitchFamily="34" charset="0"/>
              </a:rPr>
              <a:t>Pyspark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entury Gothic" panose="020B0502020202020204" pitchFamily="34" charset="0"/>
              </a:rPr>
              <a:t>Dataframe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Choosing the correct layers.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>
              <a:buFont typeface="Wingdings" pitchFamily="2" charset="2"/>
              <a:buChar char="Ø"/>
            </a:pPr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16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18B76-8C7A-9362-3CAE-C90935C8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Conclusion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34A57-D40E-B1A5-6D43-5139934B7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188" y="2156061"/>
            <a:ext cx="11090274" cy="397962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 Using </a:t>
            </a:r>
            <a:r>
              <a:rPr lang="en-US" dirty="0" err="1">
                <a:solidFill>
                  <a:schemeClr val="tx1"/>
                </a:solidFill>
                <a:latin typeface="Century Gothic" panose="020B0502020202020204" pitchFamily="34" charset="0"/>
              </a:rPr>
              <a:t>MobileNet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 Model we were able to predict the features based on the pretrained label names.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 Accuracy for base model: 0.99 (99%)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 Accuracy for custom model: 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 Though we built the custom model by adding the layers but it didn’t give the accurate result.</a:t>
            </a:r>
          </a:p>
        </p:txBody>
      </p:sp>
    </p:spTree>
    <p:extLst>
      <p:ext uri="{BB962C8B-B14F-4D97-AF65-F5344CB8AC3E}">
        <p14:creationId xmlns:p14="http://schemas.microsoft.com/office/powerpoint/2010/main" val="1512834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D5B16A-5BD4-CE50-B694-3664F8A36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5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172EF-4115-144C-F805-15FCC576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963" y="3090835"/>
            <a:ext cx="5437187" cy="3415519"/>
          </a:xfrm>
        </p:spPr>
        <p:txBody>
          <a:bodyPr anchor="t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 We trained the model with adding few layers to the existing model but the predicted results were not accurate, checking the layers may improve the accuracy.</a:t>
            </a:r>
          </a:p>
          <a:p>
            <a:pPr>
              <a:buFont typeface="Wingdings" pitchFamily="2" charset="2"/>
              <a:buChar char="Ø"/>
            </a:pPr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95085041-F217-B26A-36D9-E4FF95ECE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4675" y="1072039"/>
            <a:ext cx="4713922" cy="4713922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00589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FBAD0-728E-1F81-9A47-5275E755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C9C9B-FAE6-C547-1495-CDE2CB080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Century Gothic" panose="020B0502020202020204" pitchFamily="34" charset="0"/>
              </a:rPr>
              <a:t> The main objective of the project is to handle the large data that is available in the cluster.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Century Gothic" panose="020B0502020202020204" pitchFamily="34" charset="0"/>
              </a:rPr>
              <a:t> How to perform various visualizations of the data and also check its consistency?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Century Gothic" panose="020B0502020202020204" pitchFamily="34" charset="0"/>
              </a:rPr>
              <a:t> Since in the current world we see the huge increase in the growth of the data, we as a group thought to process the huge data and extract the features from the dataset using the  </a:t>
            </a:r>
            <a:r>
              <a:rPr lang="en-US" dirty="0" err="1">
                <a:solidFill>
                  <a:schemeClr val="tx2"/>
                </a:solidFill>
                <a:latin typeface="Century Gothic" panose="020B0502020202020204" pitchFamily="34" charset="0"/>
              </a:rPr>
              <a:t>MobileNet</a:t>
            </a:r>
            <a:r>
              <a:rPr lang="en-US" dirty="0">
                <a:solidFill>
                  <a:schemeClr val="tx2"/>
                </a:solidFill>
                <a:latin typeface="Century Gothic" panose="020B0502020202020204" pitchFamily="34" charset="0"/>
              </a:rPr>
              <a:t> model.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 The aim of feature extraction is to find the distinct patterns of the image to improve the efficiency of the classifier.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825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6A7FC-69D1-DC9E-5D0B-D01528E63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2950464"/>
            <a:ext cx="5437188" cy="1980850"/>
          </a:xfrm>
        </p:spPr>
        <p:txBody>
          <a:bodyPr wrap="square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6200" b="1" dirty="0"/>
              <a:t>Project Method</a:t>
            </a:r>
            <a:br>
              <a:rPr lang="en-US" sz="6200" dirty="0"/>
            </a:br>
            <a:br>
              <a:rPr lang="en-US" sz="6200" dirty="0"/>
            </a:br>
            <a:endParaRPr lang="en-US" sz="6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D9AFF-8132-2D8E-2F36-F82AAAEDD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8050" y="765175"/>
            <a:ext cx="5217662" cy="6272212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Approach followed for the completion of the project: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 Created separate files for train, test and validation data.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 Checked for null values.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 Generated plots for the dataset.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 Generated feature dataset.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 Predicted the labels using </a:t>
            </a:r>
            <a:r>
              <a:rPr lang="en-US" dirty="0" err="1">
                <a:solidFill>
                  <a:schemeClr val="tx1"/>
                </a:solidFill>
                <a:latin typeface="Century Gothic" panose="020B0502020202020204" pitchFamily="34" charset="0"/>
              </a:rPr>
              <a:t>MobileNet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 Model.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 Created the custom model.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 Predicted labels using custom model.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3262674-A504-4C90-BBBB-94D20F92A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4653" y="4120355"/>
            <a:ext cx="1237347" cy="1972470"/>
          </a:xfrm>
          <a:custGeom>
            <a:avLst/>
            <a:gdLst>
              <a:gd name="connsiteX0" fmla="*/ 986235 w 1237347"/>
              <a:gd name="connsiteY0" fmla="*/ 0 h 1972470"/>
              <a:gd name="connsiteX1" fmla="*/ 1184996 w 1237347"/>
              <a:gd name="connsiteY1" fmla="*/ 20037 h 1972470"/>
              <a:gd name="connsiteX2" fmla="*/ 1237347 w 1237347"/>
              <a:gd name="connsiteY2" fmla="*/ 33498 h 1972470"/>
              <a:gd name="connsiteX3" fmla="*/ 1237347 w 1237347"/>
              <a:gd name="connsiteY3" fmla="*/ 1938973 h 1972470"/>
              <a:gd name="connsiteX4" fmla="*/ 1184996 w 1237347"/>
              <a:gd name="connsiteY4" fmla="*/ 1952433 h 1972470"/>
              <a:gd name="connsiteX5" fmla="*/ 986235 w 1237347"/>
              <a:gd name="connsiteY5" fmla="*/ 1972470 h 1972470"/>
              <a:gd name="connsiteX6" fmla="*/ 0 w 1237347"/>
              <a:gd name="connsiteY6" fmla="*/ 986235 h 1972470"/>
              <a:gd name="connsiteX7" fmla="*/ 986235 w 1237347"/>
              <a:gd name="connsiteY7" fmla="*/ 0 h 197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7347" h="1972470">
                <a:moveTo>
                  <a:pt x="986235" y="0"/>
                </a:moveTo>
                <a:cubicBezTo>
                  <a:pt x="1054320" y="0"/>
                  <a:pt x="1120794" y="6899"/>
                  <a:pt x="1184996" y="20037"/>
                </a:cubicBezTo>
                <a:lnTo>
                  <a:pt x="1237347" y="33498"/>
                </a:lnTo>
                <a:lnTo>
                  <a:pt x="1237347" y="1938973"/>
                </a:lnTo>
                <a:lnTo>
                  <a:pt x="1184996" y="1952433"/>
                </a:lnTo>
                <a:cubicBezTo>
                  <a:pt x="1120794" y="1965571"/>
                  <a:pt x="1054320" y="1972470"/>
                  <a:pt x="986235" y="1972470"/>
                </a:cubicBezTo>
                <a:cubicBezTo>
                  <a:pt x="441552" y="1972470"/>
                  <a:pt x="0" y="1530918"/>
                  <a:pt x="0" y="986235"/>
                </a:cubicBezTo>
                <a:cubicBezTo>
                  <a:pt x="0" y="441552"/>
                  <a:pt x="441552" y="0"/>
                  <a:pt x="98623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508000" dist="76200" dir="15480000">
              <a:schemeClr val="accent1">
                <a:lumMod val="60000"/>
                <a:lumOff val="40000"/>
                <a:alpha val="6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77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2D5212-E1CA-06FF-037F-A44C643D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412" y="549276"/>
            <a:ext cx="5437185" cy="1150938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About Feature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255AED4-FB09-E4C2-4888-7CC52820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59" y="549275"/>
            <a:ext cx="4708350" cy="5759450"/>
          </a:xfrm>
          <a:custGeom>
            <a:avLst/>
            <a:gdLst/>
            <a:ahLst/>
            <a:cxnLst/>
            <a:rect l="l" t="t" r="r" b="b"/>
            <a:pathLst>
              <a:path w="5092062" h="5759450">
                <a:moveTo>
                  <a:pt x="0" y="0"/>
                </a:moveTo>
                <a:lnTo>
                  <a:pt x="5092062" y="0"/>
                </a:lnTo>
                <a:lnTo>
                  <a:pt x="509206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04DD11F7-5916-EC65-9D4C-14AD21FBE1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239342"/>
              </p:ext>
            </p:extLst>
          </p:nvPr>
        </p:nvGraphicFramePr>
        <p:xfrm>
          <a:off x="6201410" y="1900238"/>
          <a:ext cx="5437187" cy="4192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32689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46ECF6E-1937-4212-B2E3-E2F43AD7A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2413"/>
            <a:ext cx="670118" cy="1080000"/>
          </a:xfrm>
          <a:custGeom>
            <a:avLst/>
            <a:gdLst>
              <a:gd name="connsiteX0" fmla="*/ 130118 w 670118"/>
              <a:gd name="connsiteY0" fmla="*/ 0 h 1080000"/>
              <a:gd name="connsiteX1" fmla="*/ 670118 w 670118"/>
              <a:gd name="connsiteY1" fmla="*/ 540000 h 1080000"/>
              <a:gd name="connsiteX2" fmla="*/ 130118 w 670118"/>
              <a:gd name="connsiteY2" fmla="*/ 1080000 h 1080000"/>
              <a:gd name="connsiteX3" fmla="*/ 21289 w 670118"/>
              <a:gd name="connsiteY3" fmla="*/ 1069029 h 1080000"/>
              <a:gd name="connsiteX4" fmla="*/ 0 w 670118"/>
              <a:gd name="connsiteY4" fmla="*/ 1062421 h 1080000"/>
              <a:gd name="connsiteX5" fmla="*/ 0 w 670118"/>
              <a:gd name="connsiteY5" fmla="*/ 17579 h 1080000"/>
              <a:gd name="connsiteX6" fmla="*/ 21289 w 670118"/>
              <a:gd name="connsiteY6" fmla="*/ 10971 h 1080000"/>
              <a:gd name="connsiteX7" fmla="*/ 130118 w 670118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118" h="1080000">
                <a:moveTo>
                  <a:pt x="130118" y="0"/>
                </a:moveTo>
                <a:cubicBezTo>
                  <a:pt x="428352" y="0"/>
                  <a:pt x="670118" y="241766"/>
                  <a:pt x="670118" y="540000"/>
                </a:cubicBezTo>
                <a:cubicBezTo>
                  <a:pt x="670118" y="838234"/>
                  <a:pt x="428352" y="1080000"/>
                  <a:pt x="130118" y="1080000"/>
                </a:cubicBezTo>
                <a:cubicBezTo>
                  <a:pt x="92839" y="1080000"/>
                  <a:pt x="56442" y="1076223"/>
                  <a:pt x="21289" y="1069029"/>
                </a:cubicBezTo>
                <a:lnTo>
                  <a:pt x="0" y="1062421"/>
                </a:lnTo>
                <a:lnTo>
                  <a:pt x="0" y="17579"/>
                </a:lnTo>
                <a:lnTo>
                  <a:pt x="21289" y="10971"/>
                </a:lnTo>
                <a:cubicBezTo>
                  <a:pt x="56442" y="3778"/>
                  <a:pt x="92839" y="0"/>
                  <a:pt x="13011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47920-7FE5-1A2F-60DB-8853B7DE2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5437186" cy="2663806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400"/>
              <a:t>Data Visualization</a:t>
            </a:r>
            <a:br>
              <a:rPr lang="en-US" sz="6400"/>
            </a:br>
            <a:endParaRPr lang="en-US" sz="64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19AF2A-3C22-4BC0-A8C5-A077AA201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7431" y="842413"/>
            <a:ext cx="762805" cy="734873"/>
            <a:chOff x="7950336" y="1300590"/>
            <a:chExt cx="762805" cy="734873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E2A3E344-FE73-466B-9169-50D95B1DE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DEA66A1E-1BD8-4765-A717-BA2202807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D12B08F5-F02D-4B4E-975E-C41ED7AA9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Chart, shape, treemap chart, square&#10;&#10;Description automatically generated">
            <a:extLst>
              <a:ext uri="{FF2B5EF4-FFF2-40B4-BE49-F238E27FC236}">
                <a16:creationId xmlns:a16="http://schemas.microsoft.com/office/drawing/2014/main" id="{F1973374-2C51-A096-EB26-16D154BD3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50" y="549275"/>
            <a:ext cx="5337419" cy="2771775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7B709FF-BFDC-4D26-9990-BC26F14D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695687" y="5744830"/>
            <a:ext cx="998223" cy="1262947"/>
          </a:xfrm>
          <a:custGeom>
            <a:avLst/>
            <a:gdLst>
              <a:gd name="connsiteX0" fmla="*/ 458223 w 998223"/>
              <a:gd name="connsiteY0" fmla="*/ 0 h 1262947"/>
              <a:gd name="connsiteX1" fmla="*/ 982597 w 998223"/>
              <a:gd name="connsiteY1" fmla="*/ 931034 h 1262947"/>
              <a:gd name="connsiteX2" fmla="*/ 987252 w 998223"/>
              <a:gd name="connsiteY2" fmla="*/ 938533 h 1262947"/>
              <a:gd name="connsiteX3" fmla="*/ 998223 w 998223"/>
              <a:gd name="connsiteY3" fmla="*/ 992947 h 1262947"/>
              <a:gd name="connsiteX4" fmla="*/ 458223 w 998223"/>
              <a:gd name="connsiteY4" fmla="*/ 1262947 h 1262947"/>
              <a:gd name="connsiteX5" fmla="*/ 448893 w 998223"/>
              <a:gd name="connsiteY5" fmla="*/ 1262476 h 1262947"/>
              <a:gd name="connsiteX6" fmla="*/ 0 w 998223"/>
              <a:gd name="connsiteY6" fmla="*/ 813583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8223" h="1262947">
                <a:moveTo>
                  <a:pt x="458223" y="0"/>
                </a:moveTo>
                <a:lnTo>
                  <a:pt x="982597" y="931034"/>
                </a:lnTo>
                <a:lnTo>
                  <a:pt x="987252" y="938533"/>
                </a:lnTo>
                <a:cubicBezTo>
                  <a:pt x="994446" y="956109"/>
                  <a:pt x="998223" y="974307"/>
                  <a:pt x="998223" y="992947"/>
                </a:cubicBezTo>
                <a:cubicBezTo>
                  <a:pt x="998223" y="1142064"/>
                  <a:pt x="756457" y="1262947"/>
                  <a:pt x="458223" y="1262947"/>
                </a:cubicBezTo>
                <a:lnTo>
                  <a:pt x="448893" y="1262476"/>
                </a:lnTo>
                <a:lnTo>
                  <a:pt x="0" y="813583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F427B2B-E8F7-4FF7-AA4D-5801283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188044" y="6135961"/>
            <a:ext cx="540000" cy="976595"/>
          </a:xfrm>
          <a:custGeom>
            <a:avLst/>
            <a:gdLst>
              <a:gd name="connsiteX0" fmla="*/ 164903 w 540000"/>
              <a:gd name="connsiteY0" fmla="*/ 42436 h 976595"/>
              <a:gd name="connsiteX1" fmla="*/ 270000 w 540000"/>
              <a:gd name="connsiteY1" fmla="*/ 0 h 976595"/>
              <a:gd name="connsiteX2" fmla="*/ 540000 w 540000"/>
              <a:gd name="connsiteY2" fmla="*/ 540000 h 976595"/>
              <a:gd name="connsiteX3" fmla="*/ 539530 w 540000"/>
              <a:gd name="connsiteY3" fmla="*/ 549329 h 976595"/>
              <a:gd name="connsiteX4" fmla="*/ 112264 w 540000"/>
              <a:gd name="connsiteY4" fmla="*/ 976595 h 976595"/>
              <a:gd name="connsiteX5" fmla="*/ 79081 w 540000"/>
              <a:gd name="connsiteY5" fmla="*/ 921838 h 976595"/>
              <a:gd name="connsiteX6" fmla="*/ 0 w 540000"/>
              <a:gd name="connsiteY6" fmla="*/ 540000 h 976595"/>
              <a:gd name="connsiteX7" fmla="*/ 164903 w 540000"/>
              <a:gd name="connsiteY7" fmla="*/ 42436 h 97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" h="976595">
                <a:moveTo>
                  <a:pt x="164903" y="42436"/>
                </a:moveTo>
                <a:cubicBezTo>
                  <a:pt x="197206" y="15110"/>
                  <a:pt x="232721" y="0"/>
                  <a:pt x="270000" y="0"/>
                </a:cubicBezTo>
                <a:cubicBezTo>
                  <a:pt x="419117" y="0"/>
                  <a:pt x="540000" y="241766"/>
                  <a:pt x="540000" y="540000"/>
                </a:cubicBezTo>
                <a:lnTo>
                  <a:pt x="539530" y="549329"/>
                </a:lnTo>
                <a:lnTo>
                  <a:pt x="112264" y="976595"/>
                </a:lnTo>
                <a:lnTo>
                  <a:pt x="79081" y="921838"/>
                </a:lnTo>
                <a:cubicBezTo>
                  <a:pt x="30221" y="824117"/>
                  <a:pt x="0" y="689117"/>
                  <a:pt x="0" y="540000"/>
                </a:cubicBezTo>
                <a:cubicBezTo>
                  <a:pt x="0" y="316324"/>
                  <a:pt x="67997" y="124412"/>
                  <a:pt x="164903" y="4243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Content Placeholder 9" descr="Chart, bar chart&#10;&#10;Description automatically generated">
            <a:extLst>
              <a:ext uri="{FF2B5EF4-FFF2-40B4-BE49-F238E27FC236}">
                <a16:creationId xmlns:a16="http://schemas.microsoft.com/office/drawing/2014/main" id="{8D6C15ED-47C6-3679-6691-52F638FE7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7230" y="2900364"/>
            <a:ext cx="4988222" cy="3192462"/>
          </a:xfrm>
        </p:spPr>
      </p:pic>
      <p:pic>
        <p:nvPicPr>
          <p:cNvPr id="7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26E22E74-9F8F-9163-65E6-0C4DE196D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759" y="3536950"/>
            <a:ext cx="5517028" cy="2773362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22840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C1FE1-1B86-005F-DE16-8B31FD6F9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Outcome of Crop Function</a:t>
            </a:r>
          </a:p>
        </p:txBody>
      </p:sp>
      <p:pic>
        <p:nvPicPr>
          <p:cNvPr id="11" name="Picture 10" descr="A close-up of a snake&#10;&#10;Description automatically generated with low confidence">
            <a:extLst>
              <a:ext uri="{FF2B5EF4-FFF2-40B4-BE49-F238E27FC236}">
                <a16:creationId xmlns:a16="http://schemas.microsoft.com/office/drawing/2014/main" id="{17BA599A-F847-814B-A44E-50956B513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1" y="3426058"/>
            <a:ext cx="3148683" cy="3160479"/>
          </a:xfrm>
          <a:custGeom>
            <a:avLst/>
            <a:gdLst/>
            <a:ahLst/>
            <a:cxnLst/>
            <a:rect l="l" t="t" r="r" b="b"/>
            <a:pathLst>
              <a:path w="3547818" h="2883450">
                <a:moveTo>
                  <a:pt x="0" y="0"/>
                </a:moveTo>
                <a:lnTo>
                  <a:pt x="3547818" y="0"/>
                </a:lnTo>
                <a:lnTo>
                  <a:pt x="354781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3" name="Picture 12" descr="A picture containing text, fish&#10;&#10;Description automatically generated">
            <a:extLst>
              <a:ext uri="{FF2B5EF4-FFF2-40B4-BE49-F238E27FC236}">
                <a16:creationId xmlns:a16="http://schemas.microsoft.com/office/drawing/2014/main" id="{A496FF45-6AF8-D376-7410-540720B57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417" y="271463"/>
            <a:ext cx="3679071" cy="3068586"/>
          </a:xfrm>
          <a:custGeom>
            <a:avLst/>
            <a:gdLst/>
            <a:ahLst/>
            <a:cxnLst/>
            <a:rect l="l" t="t" r="r" b="b"/>
            <a:pathLst>
              <a:path w="3547818" h="2883450">
                <a:moveTo>
                  <a:pt x="0" y="0"/>
                </a:moveTo>
                <a:lnTo>
                  <a:pt x="3547818" y="0"/>
                </a:lnTo>
                <a:lnTo>
                  <a:pt x="354781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77D7AC-8996-E1B5-C2C0-84EADEBE7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4136863" y="271463"/>
            <a:ext cx="3679071" cy="2883132"/>
          </a:xfrm>
          <a:custGeom>
            <a:avLst/>
            <a:gdLst/>
            <a:ahLst/>
            <a:cxnLst/>
            <a:rect l="l" t="t" r="r" b="b"/>
            <a:pathLst>
              <a:path w="3547818" h="2883450">
                <a:moveTo>
                  <a:pt x="0" y="0"/>
                </a:moveTo>
                <a:lnTo>
                  <a:pt x="3547818" y="0"/>
                </a:lnTo>
                <a:lnTo>
                  <a:pt x="3547818" y="2883450"/>
                </a:lnTo>
                <a:lnTo>
                  <a:pt x="0" y="28834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ext, fish, soft-finned fish, vegetable&#10;&#10;Description automatically generated">
            <a:extLst>
              <a:ext uri="{FF2B5EF4-FFF2-40B4-BE49-F238E27FC236}">
                <a16:creationId xmlns:a16="http://schemas.microsoft.com/office/drawing/2014/main" id="{5B64DE47-25B2-F3A8-485F-5D6D592E3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1266" y="3885753"/>
            <a:ext cx="3439870" cy="2700784"/>
          </a:xfrm>
          <a:custGeom>
            <a:avLst/>
            <a:gdLst/>
            <a:ahLst/>
            <a:cxnLst/>
            <a:rect l="l" t="t" r="r" b="b"/>
            <a:pathLst>
              <a:path w="3547818" h="2883450">
                <a:moveTo>
                  <a:pt x="0" y="0"/>
                </a:moveTo>
                <a:lnTo>
                  <a:pt x="3547818" y="0"/>
                </a:lnTo>
                <a:lnTo>
                  <a:pt x="354781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A79EA0-2D99-45F4-ABAF-EE15B75A0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13556" y="3715847"/>
            <a:ext cx="4083260" cy="1728607"/>
          </a:xfrm>
        </p:spPr>
      </p:pic>
    </p:spTree>
    <p:extLst>
      <p:ext uri="{BB962C8B-B14F-4D97-AF65-F5344CB8AC3E}">
        <p14:creationId xmlns:p14="http://schemas.microsoft.com/office/powerpoint/2010/main" val="4101034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3040373B-F195-4965-BFC3-8E75CF006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51CC39-9B5E-F437-71E4-7263338C9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88" y="1189871"/>
            <a:ext cx="2825515" cy="152758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 err="1"/>
              <a:t>MobileNet</a:t>
            </a:r>
            <a:r>
              <a:rPr lang="en-US" dirty="0"/>
              <a:t> Model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1902E5D-585B-473E-876E-DFC6D76AB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E3EF409-FBDC-4873-BB95-C7FF37DED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7125943C-ED90-E798-A8C2-967188E817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89" b="4"/>
          <a:stretch/>
        </p:blipFill>
        <p:spPr>
          <a:xfrm>
            <a:off x="7649821" y="764101"/>
            <a:ext cx="4528086" cy="5457222"/>
          </a:xfrm>
          <a:custGeom>
            <a:avLst/>
            <a:gdLst/>
            <a:ahLst/>
            <a:cxnLst/>
            <a:rect l="l" t="t" r="r" b="b"/>
            <a:pathLst>
              <a:path w="2771776" h="2771776">
                <a:moveTo>
                  <a:pt x="0" y="0"/>
                </a:moveTo>
                <a:lnTo>
                  <a:pt x="2771776" y="0"/>
                </a:lnTo>
                <a:lnTo>
                  <a:pt x="2771776" y="2771776"/>
                </a:lnTo>
                <a:lnTo>
                  <a:pt x="0" y="2771776"/>
                </a:lnTo>
                <a:close/>
              </a:path>
            </a:pathLst>
          </a:custGeom>
        </p:spPr>
      </p:pic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043B79F6-94BD-5AEC-E872-25A6826FFF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99" b="4"/>
          <a:stretch/>
        </p:blipFill>
        <p:spPr>
          <a:xfrm>
            <a:off x="3310748" y="733403"/>
            <a:ext cx="4316259" cy="5487920"/>
          </a:xfrm>
          <a:custGeom>
            <a:avLst/>
            <a:gdLst/>
            <a:ahLst/>
            <a:cxnLst/>
            <a:rect l="l" t="t" r="r" b="b"/>
            <a:pathLst>
              <a:path w="2771775" h="2771775">
                <a:moveTo>
                  <a:pt x="0" y="0"/>
                </a:moveTo>
                <a:lnTo>
                  <a:pt x="2771775" y="0"/>
                </a:lnTo>
                <a:lnTo>
                  <a:pt x="2771775" y="2771775"/>
                </a:lnTo>
                <a:lnTo>
                  <a:pt x="0" y="2771775"/>
                </a:lnTo>
                <a:close/>
              </a:path>
            </a:pathLst>
          </a:custGeom>
        </p:spPr>
      </p:pic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1CBB8C7C-4B32-295E-A7CD-3068A1342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7971" y="4593008"/>
            <a:ext cx="3173110" cy="915115"/>
          </a:xfrm>
          <a:custGeom>
            <a:avLst/>
            <a:gdLst/>
            <a:ahLst/>
            <a:cxnLst/>
            <a:rect l="l" t="t" r="r" b="b"/>
            <a:pathLst>
              <a:path w="4090132" h="5759450">
                <a:moveTo>
                  <a:pt x="0" y="0"/>
                </a:moveTo>
                <a:lnTo>
                  <a:pt x="4090132" y="0"/>
                </a:lnTo>
                <a:lnTo>
                  <a:pt x="4090132" y="5759450"/>
                </a:lnTo>
                <a:lnTo>
                  <a:pt x="0" y="5759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8456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FA6F9-B3DA-E2E0-3BBF-D34E7EB2F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850900"/>
          </a:xfrm>
        </p:spPr>
        <p:txBody>
          <a:bodyPr/>
          <a:lstStyle/>
          <a:p>
            <a:pPr algn="ctr"/>
            <a:r>
              <a:rPr lang="en-US"/>
              <a:t>Model Outcome</a:t>
            </a:r>
            <a:endParaRPr lang="en-US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3609AA-446B-2264-A021-27C00AE66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412" y="1957387"/>
            <a:ext cx="6450013" cy="3471863"/>
          </a:xfrm>
        </p:spPr>
      </p:pic>
      <p:pic>
        <p:nvPicPr>
          <p:cNvPr id="7" name="Picture 6" descr="A close-up of a fish&#10;&#10;Description automatically generated with medium confidence">
            <a:extLst>
              <a:ext uri="{FF2B5EF4-FFF2-40B4-BE49-F238E27FC236}">
                <a16:creationId xmlns:a16="http://schemas.microsoft.com/office/drawing/2014/main" id="{B6DE867E-7F4B-2ACE-E454-FF3E13583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687" y="1724025"/>
            <a:ext cx="49149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11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516EF-20CA-2105-91F4-7FC57DBD4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/>
              <a:t>Custom Model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4803ED-F849-EF29-7F50-EFA753115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564" y="2083435"/>
            <a:ext cx="8873944" cy="4225290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24634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</TotalTime>
  <Words>445</Words>
  <Application>Microsoft Office PowerPoint</Application>
  <PresentationFormat>Widescreen</PresentationFormat>
  <Paragraphs>53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Century Gothic</vt:lpstr>
      <vt:lpstr>Lato</vt:lpstr>
      <vt:lpstr>Sitka Heading</vt:lpstr>
      <vt:lpstr>Source Sans Pro</vt:lpstr>
      <vt:lpstr>Wingdings</vt:lpstr>
      <vt:lpstr>3DFloatVTI</vt:lpstr>
      <vt:lpstr>PowerPoint Presentation</vt:lpstr>
      <vt:lpstr>Project Overview</vt:lpstr>
      <vt:lpstr>Project Method  </vt:lpstr>
      <vt:lpstr>About Feature</vt:lpstr>
      <vt:lpstr>Data Visualization </vt:lpstr>
      <vt:lpstr>Outcome of Crop Function</vt:lpstr>
      <vt:lpstr>MobileNet Model</vt:lpstr>
      <vt:lpstr>Model Outcome</vt:lpstr>
      <vt:lpstr>Custom Model</vt:lpstr>
      <vt:lpstr>Custom Model Outcome</vt:lpstr>
      <vt:lpstr>Challenges Faced &amp; Current Status  </vt:lpstr>
      <vt:lpstr>Conclusion  </vt:lpstr>
      <vt:lpstr>Future Scope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 Teja Avadhootha</dc:creator>
  <cp:lastModifiedBy>Swapan Gupta Chollati</cp:lastModifiedBy>
  <cp:revision>6</cp:revision>
  <dcterms:created xsi:type="dcterms:W3CDTF">2022-05-10T19:02:14Z</dcterms:created>
  <dcterms:modified xsi:type="dcterms:W3CDTF">2022-05-11T21:32:13Z</dcterms:modified>
</cp:coreProperties>
</file>